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345" r:id="rId6"/>
    <p:sldId id="312" r:id="rId7"/>
    <p:sldId id="375" r:id="rId8"/>
    <p:sldId id="376" r:id="rId9"/>
    <p:sldId id="378" r:id="rId10"/>
    <p:sldId id="382" r:id="rId11"/>
    <p:sldId id="384" r:id="rId12"/>
    <p:sldId id="377" r:id="rId13"/>
    <p:sldId id="383" r:id="rId14"/>
    <p:sldId id="379" r:id="rId15"/>
    <p:sldId id="373" r:id="rId16"/>
    <p:sldId id="380" r:id="rId17"/>
    <p:sldId id="368" r:id="rId18"/>
    <p:sldId id="385" r:id="rId19"/>
    <p:sldId id="386" r:id="rId20"/>
    <p:sldId id="387" r:id="rId21"/>
  </p:sldIdLst>
  <p:sldSz cx="9144000" cy="5143500" type="screen16x9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85B4"/>
    <a:srgbClr val="6B5DA5"/>
    <a:srgbClr val="3F3F3F"/>
    <a:srgbClr val="181818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4872" autoAdjust="0"/>
  </p:normalViewPr>
  <p:slideViewPr>
    <p:cSldViewPr snapToGrid="0" snapToObjects="1">
      <p:cViewPr>
        <p:scale>
          <a:sx n="75" d="100"/>
          <a:sy n="75" d="100"/>
        </p:scale>
        <p:origin x="-2364" y="-1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C9087F-8103-448F-8963-E2A430841A4B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153ECB-37A0-4D43-9553-044B04A11439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0D41A536-F484-4B90-A0B9-BC20951C6C34}" type="parTrans" cxnId="{5446BC28-33FC-4B62-8F3F-026CDD3A1D1D}">
      <dgm:prSet/>
      <dgm:spPr/>
      <dgm:t>
        <a:bodyPr/>
        <a:lstStyle/>
        <a:p>
          <a:endParaRPr lang="en-US"/>
        </a:p>
      </dgm:t>
    </dgm:pt>
    <dgm:pt modelId="{8AE0AB84-257A-45E2-A8F2-781F1C8A99A8}" type="sibTrans" cxnId="{5446BC28-33FC-4B62-8F3F-026CDD3A1D1D}">
      <dgm:prSet/>
      <dgm:spPr/>
      <dgm:t>
        <a:bodyPr/>
        <a:lstStyle/>
        <a:p>
          <a:endParaRPr lang="en-US"/>
        </a:p>
      </dgm:t>
    </dgm:pt>
    <dgm:pt modelId="{7B6A304E-540B-4DD5-A055-C5AB400F45D4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40047592-3668-49BD-8879-9FA7BFE28F8A}" type="sibTrans" cxnId="{7B552F70-3EAB-46AA-84B0-FA1EDD935B24}">
      <dgm:prSet/>
      <dgm:spPr/>
      <dgm:t>
        <a:bodyPr/>
        <a:lstStyle/>
        <a:p>
          <a:endParaRPr lang="en-US"/>
        </a:p>
      </dgm:t>
    </dgm:pt>
    <dgm:pt modelId="{0BE8BA67-CA7E-4A6E-B0C6-B1EFCB99AA76}" type="parTrans" cxnId="{7B552F70-3EAB-46AA-84B0-FA1EDD935B24}">
      <dgm:prSet/>
      <dgm:spPr/>
      <dgm:t>
        <a:bodyPr/>
        <a:lstStyle/>
        <a:p>
          <a:endParaRPr lang="en-US"/>
        </a:p>
      </dgm:t>
    </dgm:pt>
    <dgm:pt modelId="{84908A4D-9787-4871-B923-944CE9F45345}">
      <dgm:prSet phldrT="[Text]"/>
      <dgm:spPr/>
      <dgm:t>
        <a:bodyPr/>
        <a:lstStyle/>
        <a:p>
          <a:r>
            <a:rPr lang="en-US" smtClean="0"/>
            <a:t>Legitimacy</a:t>
          </a:r>
          <a:endParaRPr lang="en-US" dirty="0"/>
        </a:p>
      </dgm:t>
    </dgm:pt>
    <dgm:pt modelId="{8446D013-EB89-4145-B7D0-D458B72448F5}" type="parTrans" cxnId="{D75DCCF8-8C2D-401A-9FAB-17C4852AAAA0}">
      <dgm:prSet/>
      <dgm:spPr/>
      <dgm:t>
        <a:bodyPr/>
        <a:lstStyle/>
        <a:p>
          <a:endParaRPr lang="en-US"/>
        </a:p>
      </dgm:t>
    </dgm:pt>
    <dgm:pt modelId="{C91FD4AE-FE06-40B1-AA65-714C2ACEB32C}" type="sibTrans" cxnId="{D75DCCF8-8C2D-401A-9FAB-17C4852AAAA0}">
      <dgm:prSet/>
      <dgm:spPr/>
      <dgm:t>
        <a:bodyPr/>
        <a:lstStyle/>
        <a:p>
          <a:endParaRPr lang="en-US"/>
        </a:p>
      </dgm:t>
    </dgm:pt>
    <dgm:pt modelId="{32323C5C-F877-4984-AA4F-66C4D7E74BEB}" type="pres">
      <dgm:prSet presAssocID="{4CC9087F-8103-448F-8963-E2A430841A4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E3F93E-8F42-453E-A80D-76917D984BD8}" type="pres">
      <dgm:prSet presAssocID="{D0153ECB-37A0-4D43-9553-044B04A11439}" presName="dummy" presStyleCnt="0"/>
      <dgm:spPr/>
    </dgm:pt>
    <dgm:pt modelId="{67AFAF94-9C6C-4930-BDE5-70AB54BA09BC}" type="pres">
      <dgm:prSet presAssocID="{D0153ECB-37A0-4D43-9553-044B04A11439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733B1-EF76-45AB-9D51-BB4097A6DF0D}" type="pres">
      <dgm:prSet presAssocID="{8AE0AB84-257A-45E2-A8F2-781F1C8A99A8}" presName="sibTrans" presStyleLbl="node1" presStyleIdx="0" presStyleCnt="3"/>
      <dgm:spPr/>
      <dgm:t>
        <a:bodyPr/>
        <a:lstStyle/>
        <a:p>
          <a:endParaRPr lang="en-US"/>
        </a:p>
      </dgm:t>
    </dgm:pt>
    <dgm:pt modelId="{AE664CEE-74CE-4C56-B843-299A88FE6C82}" type="pres">
      <dgm:prSet presAssocID="{84908A4D-9787-4871-B923-944CE9F45345}" presName="dummy" presStyleCnt="0"/>
      <dgm:spPr/>
    </dgm:pt>
    <dgm:pt modelId="{890DF691-3683-4F69-A0D5-3305EAB41093}" type="pres">
      <dgm:prSet presAssocID="{84908A4D-9787-4871-B923-944CE9F45345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E9AE7-C79D-440C-9672-9379EAC9024C}" type="pres">
      <dgm:prSet presAssocID="{C91FD4AE-FE06-40B1-AA65-714C2ACEB32C}" presName="sibTrans" presStyleLbl="node1" presStyleIdx="1" presStyleCnt="3"/>
      <dgm:spPr/>
      <dgm:t>
        <a:bodyPr/>
        <a:lstStyle/>
        <a:p>
          <a:endParaRPr lang="en-US"/>
        </a:p>
      </dgm:t>
    </dgm:pt>
    <dgm:pt modelId="{E6B49E89-B009-4059-9DE1-1F33E57D71DE}" type="pres">
      <dgm:prSet presAssocID="{7B6A304E-540B-4DD5-A055-C5AB400F45D4}" presName="dummy" presStyleCnt="0"/>
      <dgm:spPr/>
    </dgm:pt>
    <dgm:pt modelId="{1399E9D0-A011-4F93-BC43-3240D12F0074}" type="pres">
      <dgm:prSet presAssocID="{7B6A304E-540B-4DD5-A055-C5AB400F45D4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89EFA-7BAC-4C55-B0E0-AEE1C27F4E25}" type="pres">
      <dgm:prSet presAssocID="{40047592-3668-49BD-8879-9FA7BFE28F8A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00BF5947-B65E-49A8-B096-E8A9FE2077FA}" type="presOf" srcId="{4CC9087F-8103-448F-8963-E2A430841A4B}" destId="{32323C5C-F877-4984-AA4F-66C4D7E74BEB}" srcOrd="0" destOrd="0" presId="urn:microsoft.com/office/officeart/2005/8/layout/cycle1"/>
    <dgm:cxn modelId="{7B552F70-3EAB-46AA-84B0-FA1EDD935B24}" srcId="{4CC9087F-8103-448F-8963-E2A430841A4B}" destId="{7B6A304E-540B-4DD5-A055-C5AB400F45D4}" srcOrd="2" destOrd="0" parTransId="{0BE8BA67-CA7E-4A6E-B0C6-B1EFCB99AA76}" sibTransId="{40047592-3668-49BD-8879-9FA7BFE28F8A}"/>
    <dgm:cxn modelId="{A197BE79-B3CA-4C85-8E37-E25685CC6A66}" type="presOf" srcId="{8AE0AB84-257A-45E2-A8F2-781F1C8A99A8}" destId="{C15733B1-EF76-45AB-9D51-BB4097A6DF0D}" srcOrd="0" destOrd="0" presId="urn:microsoft.com/office/officeart/2005/8/layout/cycle1"/>
    <dgm:cxn modelId="{3FB45080-75A7-430D-92AE-48D4E4E6737C}" type="presOf" srcId="{84908A4D-9787-4871-B923-944CE9F45345}" destId="{890DF691-3683-4F69-A0D5-3305EAB41093}" srcOrd="0" destOrd="0" presId="urn:microsoft.com/office/officeart/2005/8/layout/cycle1"/>
    <dgm:cxn modelId="{2E112BEC-2F02-4592-B855-FA4120CED600}" type="presOf" srcId="{C91FD4AE-FE06-40B1-AA65-714C2ACEB32C}" destId="{F7BE9AE7-C79D-440C-9672-9379EAC9024C}" srcOrd="0" destOrd="0" presId="urn:microsoft.com/office/officeart/2005/8/layout/cycle1"/>
    <dgm:cxn modelId="{5446BC28-33FC-4B62-8F3F-026CDD3A1D1D}" srcId="{4CC9087F-8103-448F-8963-E2A430841A4B}" destId="{D0153ECB-37A0-4D43-9553-044B04A11439}" srcOrd="0" destOrd="0" parTransId="{0D41A536-F484-4B90-A0B9-BC20951C6C34}" sibTransId="{8AE0AB84-257A-45E2-A8F2-781F1C8A99A8}"/>
    <dgm:cxn modelId="{18DA9380-70DB-4D6E-AA05-3AF4364FC810}" type="presOf" srcId="{40047592-3668-49BD-8879-9FA7BFE28F8A}" destId="{C3F89EFA-7BAC-4C55-B0E0-AEE1C27F4E25}" srcOrd="0" destOrd="0" presId="urn:microsoft.com/office/officeart/2005/8/layout/cycle1"/>
    <dgm:cxn modelId="{44408D0A-54DD-44EC-AD53-B4BDE9DD4747}" type="presOf" srcId="{7B6A304E-540B-4DD5-A055-C5AB400F45D4}" destId="{1399E9D0-A011-4F93-BC43-3240D12F0074}" srcOrd="0" destOrd="0" presId="urn:microsoft.com/office/officeart/2005/8/layout/cycle1"/>
    <dgm:cxn modelId="{147456DF-9ED2-4D84-9B94-9DC063633DC9}" type="presOf" srcId="{D0153ECB-37A0-4D43-9553-044B04A11439}" destId="{67AFAF94-9C6C-4930-BDE5-70AB54BA09BC}" srcOrd="0" destOrd="0" presId="urn:microsoft.com/office/officeart/2005/8/layout/cycle1"/>
    <dgm:cxn modelId="{D75DCCF8-8C2D-401A-9FAB-17C4852AAAA0}" srcId="{4CC9087F-8103-448F-8963-E2A430841A4B}" destId="{84908A4D-9787-4871-B923-944CE9F45345}" srcOrd="1" destOrd="0" parTransId="{8446D013-EB89-4145-B7D0-D458B72448F5}" sibTransId="{C91FD4AE-FE06-40B1-AA65-714C2ACEB32C}"/>
    <dgm:cxn modelId="{70D1D6DC-8540-4259-B1BC-4E93DBA41B70}" type="presParOf" srcId="{32323C5C-F877-4984-AA4F-66C4D7E74BEB}" destId="{66E3F93E-8F42-453E-A80D-76917D984BD8}" srcOrd="0" destOrd="0" presId="urn:microsoft.com/office/officeart/2005/8/layout/cycle1"/>
    <dgm:cxn modelId="{95A2F11D-07CF-4A3C-BFC6-D154AF805BB7}" type="presParOf" srcId="{32323C5C-F877-4984-AA4F-66C4D7E74BEB}" destId="{67AFAF94-9C6C-4930-BDE5-70AB54BA09BC}" srcOrd="1" destOrd="0" presId="urn:microsoft.com/office/officeart/2005/8/layout/cycle1"/>
    <dgm:cxn modelId="{B19926F4-26A7-41F7-BCBA-AF9DDB54D22C}" type="presParOf" srcId="{32323C5C-F877-4984-AA4F-66C4D7E74BEB}" destId="{C15733B1-EF76-45AB-9D51-BB4097A6DF0D}" srcOrd="2" destOrd="0" presId="urn:microsoft.com/office/officeart/2005/8/layout/cycle1"/>
    <dgm:cxn modelId="{A0BE634B-C19D-44FC-AE0A-A832CDFA9C4E}" type="presParOf" srcId="{32323C5C-F877-4984-AA4F-66C4D7E74BEB}" destId="{AE664CEE-74CE-4C56-B843-299A88FE6C82}" srcOrd="3" destOrd="0" presId="urn:microsoft.com/office/officeart/2005/8/layout/cycle1"/>
    <dgm:cxn modelId="{FC180A24-44F3-4476-BBD3-25F8C02CAE8F}" type="presParOf" srcId="{32323C5C-F877-4984-AA4F-66C4D7E74BEB}" destId="{890DF691-3683-4F69-A0D5-3305EAB41093}" srcOrd="4" destOrd="0" presId="urn:microsoft.com/office/officeart/2005/8/layout/cycle1"/>
    <dgm:cxn modelId="{1B17ED56-42D3-4B2F-A2D2-3F4A3D989D77}" type="presParOf" srcId="{32323C5C-F877-4984-AA4F-66C4D7E74BEB}" destId="{F7BE9AE7-C79D-440C-9672-9379EAC9024C}" srcOrd="5" destOrd="0" presId="urn:microsoft.com/office/officeart/2005/8/layout/cycle1"/>
    <dgm:cxn modelId="{54D68763-4470-435A-964C-BD5B8AFA9D24}" type="presParOf" srcId="{32323C5C-F877-4984-AA4F-66C4D7E74BEB}" destId="{E6B49E89-B009-4059-9DE1-1F33E57D71DE}" srcOrd="6" destOrd="0" presId="urn:microsoft.com/office/officeart/2005/8/layout/cycle1"/>
    <dgm:cxn modelId="{67126ABC-49DE-4E5B-AF18-5C6206CCECD4}" type="presParOf" srcId="{32323C5C-F877-4984-AA4F-66C4D7E74BEB}" destId="{1399E9D0-A011-4F93-BC43-3240D12F0074}" srcOrd="7" destOrd="0" presId="urn:microsoft.com/office/officeart/2005/8/layout/cycle1"/>
    <dgm:cxn modelId="{EBC845DD-1D18-4131-9DA2-B17420421D13}" type="presParOf" srcId="{32323C5C-F877-4984-AA4F-66C4D7E74BEB}" destId="{C3F89EFA-7BAC-4C55-B0E0-AEE1C27F4E2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FAF94-9C6C-4930-BDE5-70AB54BA09BC}">
      <dsp:nvSpPr>
        <dsp:cNvPr id="0" name=""/>
        <dsp:cNvSpPr/>
      </dsp:nvSpPr>
      <dsp:spPr>
        <a:xfrm>
          <a:off x="2265765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Technology</a:t>
          </a:r>
          <a:endParaRPr lang="en-US" sz="2000" kern="1200" dirty="0"/>
        </a:p>
      </dsp:txBody>
      <dsp:txXfrm>
        <a:off x="2265765" y="510131"/>
        <a:ext cx="1345641" cy="1345641"/>
      </dsp:txXfrm>
    </dsp:sp>
    <dsp:sp modelId="{C15733B1-EF76-45AB-9D51-BB4097A6DF0D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DF691-3683-4F69-A0D5-3305EAB41093}">
      <dsp:nvSpPr>
        <dsp:cNvPr id="0" name=""/>
        <dsp:cNvSpPr/>
      </dsp:nvSpPr>
      <dsp:spPr>
        <a:xfrm>
          <a:off x="1133124" y="247192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Legitimacy</a:t>
          </a:r>
          <a:endParaRPr lang="en-US" sz="2000" kern="1200" dirty="0"/>
        </a:p>
      </dsp:txBody>
      <dsp:txXfrm>
        <a:off x="1133124" y="2471921"/>
        <a:ext cx="1345641" cy="1345641"/>
      </dsp:txXfrm>
    </dsp:sp>
    <dsp:sp modelId="{F7BE9AE7-C79D-440C-9672-9379EAC9024C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9E9D0-A011-4F93-BC43-3240D12F0074}">
      <dsp:nvSpPr>
        <dsp:cNvPr id="0" name=""/>
        <dsp:cNvSpPr/>
      </dsp:nvSpPr>
      <dsp:spPr>
        <a:xfrm>
          <a:off x="484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Culture</a:t>
          </a:r>
          <a:endParaRPr lang="en-US" sz="2000" kern="1200" dirty="0"/>
        </a:p>
      </dsp:txBody>
      <dsp:txXfrm>
        <a:off x="484" y="510131"/>
        <a:ext cx="1345641" cy="1345641"/>
      </dsp:txXfrm>
    </dsp:sp>
    <dsp:sp modelId="{C3F89EFA-7BAC-4C55-B0E0-AEE1C27F4E25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D13915B-264F-4FD2-A67F-9CFA3FE5BAF2}" type="datetime1">
              <a:rPr lang="en-GB" altLang="en-US"/>
              <a:pPr>
                <a:defRPr/>
              </a:pPr>
              <a:t>02/10/2015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534BA55-2ADE-4E9C-AF1D-B9F574C481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3451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EF42AC2-FA2A-40E0-9594-657F7AF647C0}" type="datetime1">
              <a:rPr lang="en-GB" altLang="en-US"/>
              <a:pPr>
                <a:defRPr/>
              </a:pPr>
              <a:t>02/10/2015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319EE8D-CC91-4412-AE97-FB999EBFEF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451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Hello Everyone and thanks for having us!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So, What is </a:t>
            </a:r>
            <a:r>
              <a:rPr lang="en-GB" altLang="en-US" dirty="0" err="1" smtClean="0"/>
              <a:t>CroFu</a:t>
            </a:r>
            <a:r>
              <a:rPr lang="en-GB" altLang="en-US" dirty="0" smtClean="0"/>
              <a:t>?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err="1" smtClean="0"/>
              <a:t>Cro</a:t>
            </a:r>
            <a:r>
              <a:rPr lang="en-GB" altLang="en-US" dirty="0" smtClean="0"/>
              <a:t>-Fu is the Hackathon counterpart to the Fusion</a:t>
            </a:r>
            <a:r>
              <a:rPr lang="en-GB" altLang="en-US" baseline="0" dirty="0" smtClean="0"/>
              <a:t> Reactor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project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original contributors were </a:t>
            </a:r>
            <a:r>
              <a:rPr lang="en-GB" altLang="en-US" baseline="0" dirty="0" err="1" smtClean="0"/>
              <a:t>Bakthier</a:t>
            </a:r>
            <a:r>
              <a:rPr lang="en-GB" altLang="en-US" baseline="0" dirty="0" smtClean="0"/>
              <a:t> Pulatov in London and Karim El </a:t>
            </a:r>
            <a:r>
              <a:rPr lang="en-GB" altLang="en-US" baseline="0" dirty="0" err="1" smtClean="0"/>
              <a:t>Mourabet</a:t>
            </a:r>
            <a:r>
              <a:rPr lang="en-GB" altLang="en-US" baseline="0" dirty="0" smtClean="0"/>
              <a:t> in Dubai.</a:t>
            </a:r>
          </a:p>
          <a:p>
            <a:pPr eaLnBrk="1" hangingPunct="1">
              <a:spcBef>
                <a:spcPct val="0"/>
              </a:spcBef>
            </a:pPr>
            <a:endParaRPr lang="en-GB" alt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should serve as evidence in the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case that </a:t>
            </a:r>
            <a:r>
              <a:rPr lang="en-GB" altLang="en-US" baseline="0" dirty="0" err="1" smtClean="0"/>
              <a:t>we,Misys</a:t>
            </a:r>
            <a:r>
              <a:rPr lang="en-GB" altLang="en-US" baseline="0" dirty="0" smtClean="0"/>
              <a:t> should build this solution … now.</a:t>
            </a:r>
            <a:endParaRPr lang="en-GB" altLang="en-US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982312B-7EEC-4CE3-BCA6-CEF37E7CDA2E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6298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&lt;click&gt;Market is ripe for this solution</a:t>
            </a:r>
          </a:p>
          <a:p>
            <a:r>
              <a:rPr lang="en-US" dirty="0" smtClean="0"/>
              <a:t>&lt;click&gt; Misys is the perfect Provider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Bruno Hourdel will</a:t>
            </a:r>
            <a:r>
              <a:rPr lang="en-US" baseline="0" dirty="0" smtClean="0"/>
              <a:t> probably tell you that Marketing is Critical to our Success. We agree</a:t>
            </a:r>
          </a:p>
          <a:p>
            <a:r>
              <a:rPr lang="en-US" baseline="0" dirty="0" smtClean="0"/>
              <a:t>&lt;click&gt;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8989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29452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&lt;click&gt;Pearson</a:t>
            </a:r>
            <a:r>
              <a:rPr lang="en-US" baseline="0" dirty="0" smtClean="0"/>
              <a:t> correlation : number between -1 and 1 that measures tendency of 2 series of numbers, paired, to move together, but limitation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&lt;click&gt;Group</a:t>
            </a:r>
            <a:r>
              <a:rPr lang="en-US" baseline="0" dirty="0" smtClean="0"/>
              <a:t> people by similarity based on expenses, K-Mean method uses several iterations to found the Centroid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 what is Crowdfunding?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A Crowd</a:t>
            </a:r>
            <a:r>
              <a:rPr lang="en-GB" altLang="en-US" baseline="0" dirty="0" smtClean="0"/>
              <a:t> Funding Platform is a web based market place were projects meet funders.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is an alternative to traditional lending, because </a:t>
            </a:r>
            <a:r>
              <a:rPr lang="en-US" altLang="en-US" dirty="0" smtClean="0">
                <a:cs typeface="Arial" pitchFamily="34" charset="0"/>
              </a:rPr>
              <a:t>funds come from individuals</a:t>
            </a:r>
            <a:r>
              <a:rPr lang="en-GB" altLang="en-US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As we speak, there are over 1300 platforms that process 34 billion dollars per year.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target market size for 2020 is $1tn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That is one million, million dollars.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9535C48-0080-40C7-A275-79BFD413D7ED}" type="slidenum">
              <a:rPr lang="en-GB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Mysis is the perfect provider for this solution</a:t>
            </a:r>
          </a:p>
          <a:p>
            <a:r>
              <a:rPr lang="en-US" baseline="0" dirty="0" smtClean="0"/>
              <a:t>&lt;click&gt; Our technology is especially fit. Fusion Fabric brings Performance, Availability and is SaaS ready.</a:t>
            </a:r>
          </a:p>
          <a:p>
            <a:r>
              <a:rPr lang="en-US" baseline="0" dirty="0" smtClean="0"/>
              <a:t>&lt;click&gt; We are completely legitimate with our existing Client Base of retail and commercial banks, and our existing offering with </a:t>
            </a:r>
            <a:r>
              <a:rPr lang="en-US" baseline="0" dirty="0" err="1" smtClean="0"/>
              <a:t>FusionBanking</a:t>
            </a:r>
            <a:r>
              <a:rPr lang="en-US" baseline="0" dirty="0" smtClean="0"/>
              <a:t> Lending</a:t>
            </a:r>
          </a:p>
          <a:p>
            <a:r>
              <a:rPr lang="en-US" dirty="0" smtClean="0"/>
              <a:t>&lt;click&gt; We have the right</a:t>
            </a:r>
            <a:r>
              <a:rPr lang="en-US" baseline="0" dirty="0" smtClean="0"/>
              <a:t> culture:</a:t>
            </a:r>
          </a:p>
          <a:p>
            <a:r>
              <a:rPr lang="en-US" baseline="0" dirty="0" smtClean="0"/>
              <a:t>&lt;click&gt; We want to help our customers take their first step into this new generation of financial products.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Building a new Market place is a great challenge.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This is a juicy greenfield market for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23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We would like to showcase 3 aspects of the solution in</a:t>
            </a:r>
            <a:r>
              <a:rPr lang="en-GB" altLang="en-US" baseline="0" dirty="0" smtClean="0"/>
              <a:t> the context of this Hackathon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 </a:t>
            </a:r>
            <a:r>
              <a:rPr lang="en-GB" altLang="en-US" dirty="0" smtClean="0"/>
              <a:t>The system needs to integrate to existing bank websites as well as</a:t>
            </a:r>
            <a:r>
              <a:rPr lang="en-GB" altLang="en-US" baseline="0" dirty="0" smtClean="0"/>
              <a:t> data consumers, such as FBI</a:t>
            </a:r>
            <a:r>
              <a:rPr lang="en-GB" altLang="en-US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 It needs to</a:t>
            </a:r>
            <a:r>
              <a:rPr lang="en-GB" altLang="en-US" baseline="0" dirty="0" smtClean="0"/>
              <a:t> be able to cope with large volumes.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 </a:t>
            </a:r>
            <a:r>
              <a:rPr lang="en-GB" altLang="en-US" dirty="0" smtClean="0"/>
              <a:t>It needs to be smart enough to maximize platform revenue by optimizing</a:t>
            </a:r>
            <a:r>
              <a:rPr lang="en-GB" altLang="en-US" baseline="0" dirty="0" smtClean="0"/>
              <a:t> projects recommendations</a:t>
            </a:r>
            <a:endParaRPr lang="en-GB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1727796-3A70-4D29-8104-25C2BA86BC5D}" type="slidenum">
              <a:rPr lang="en-GB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167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see here is an existing HSBC website that leverages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services to enable </a:t>
            </a:r>
            <a:r>
              <a:rPr lang="en-US" baseline="0" dirty="0" err="1" smtClean="0"/>
              <a:t>CrowdFunding</a:t>
            </a:r>
            <a:r>
              <a:rPr lang="en-US" baseline="0" dirty="0" smtClean="0"/>
              <a:t> offering.</a:t>
            </a:r>
          </a:p>
          <a:p>
            <a:r>
              <a:rPr lang="en-US" baseline="0" dirty="0" smtClean="0"/>
              <a:t>As a user I can log into my bank website and browse existing projects</a:t>
            </a:r>
          </a:p>
          <a:p>
            <a:r>
              <a:rPr lang="en-US" baseline="0" dirty="0" smtClean="0"/>
              <a:t>&lt;drill crowd funding&gt; In this list, I can pick whatever project is relevant to me, </a:t>
            </a:r>
          </a:p>
          <a:p>
            <a:r>
              <a:rPr lang="en-US" baseline="0" dirty="0" smtClean="0"/>
              <a:t>&lt;drill in project&gt; See what the current state is, and either contribute or Follow this project for later </a:t>
            </a:r>
          </a:p>
          <a:p>
            <a:r>
              <a:rPr lang="en-US" baseline="0" dirty="0" smtClean="0"/>
              <a:t>Let s make a donation </a:t>
            </a:r>
          </a:p>
          <a:p>
            <a:r>
              <a:rPr lang="en-US" baseline="0" dirty="0" smtClean="0"/>
              <a:t>&lt;click donate&gt; From here</a:t>
            </a:r>
          </a:p>
          <a:p>
            <a:r>
              <a:rPr lang="en-US" baseline="0" dirty="0" smtClean="0"/>
              <a:t>&lt;open sources list&gt; I can choose where the money comes from</a:t>
            </a:r>
          </a:p>
          <a:p>
            <a:r>
              <a:rPr lang="en-US" baseline="0" dirty="0" smtClean="0"/>
              <a:t>&lt;type in amount&gt; Enter the amount I wish to donate</a:t>
            </a:r>
          </a:p>
          <a:p>
            <a:r>
              <a:rPr lang="en-US" baseline="0" dirty="0" smtClean="0"/>
              <a:t>&lt;click donate and close thank you&gt; I can then go back to this project</a:t>
            </a:r>
          </a:p>
          <a:p>
            <a:r>
              <a:rPr lang="en-US" baseline="0" dirty="0" smtClean="0"/>
              <a:t>&lt;reopen project status&gt; And see that progress has been recorded.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682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&lt;tab 2&gt; In this tab, I have a Citibank website powered by the same service.</a:t>
            </a:r>
          </a:p>
          <a:p>
            <a:r>
              <a:rPr lang="en-US" baseline="0" dirty="0" smtClean="0"/>
              <a:t>&lt;click Crowdfunding&gt; Projects recommendation are catered to individual user profile using Apache Mahout </a:t>
            </a:r>
          </a:p>
          <a:p>
            <a:r>
              <a:rPr lang="en-US" baseline="0" dirty="0" smtClean="0"/>
              <a:t>technology. Please ask us questions about this.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Besides user facing services, the platform is also able to produce metrics</a:t>
            </a:r>
          </a:p>
          <a:p>
            <a:r>
              <a:rPr lang="en-US" baseline="0" dirty="0" smtClean="0"/>
              <a:t>&lt;tab 3, Show JSON&gt; that could be consumed by </a:t>
            </a:r>
            <a:r>
              <a:rPr lang="en-US" b="1" baseline="0" dirty="0" smtClean="0"/>
              <a:t>pro</a:t>
            </a:r>
            <a:r>
              <a:rPr lang="en-US" baseline="0" dirty="0" smtClean="0"/>
              <a:t>cessors such as Fusion Business Insight.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9970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cope with volumes, we had to implement</a:t>
            </a:r>
            <a:r>
              <a:rPr lang="en-US" baseline="0" dirty="0" smtClean="0"/>
              <a:t> 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architecture, leveraging Cargo and NGINX (the load balancer)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815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order to cope with volumes, we had to implement</a:t>
            </a:r>
            <a:r>
              <a:rPr lang="en-US" baseline="0" dirty="0" smtClean="0"/>
              <a:t> 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&lt;click&gt;Processing request from 1k users went smooth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Ramping up to 10k users showed we were losing about 10% of inbound traffic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By adding a second node to our cluster, we immediately remediated the loss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065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image" Target="../media/image11.png"/><Relationship Id="rId26" Type="http://schemas.openxmlformats.org/officeDocument/2006/relationships/image" Target="../media/image29.emf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3.png"/><Relationship Id="rId29" Type="http://schemas.openxmlformats.org/officeDocument/2006/relationships/hyperlink" Target="http://www.linkedin.com/company/misy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24" Type="http://schemas.openxmlformats.org/officeDocument/2006/relationships/image" Target="../media/image17.png"/><Relationship Id="rId32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23" Type="http://schemas.openxmlformats.org/officeDocument/2006/relationships/image" Target="../media/image16.png"/><Relationship Id="rId28" Type="http://schemas.openxmlformats.org/officeDocument/2006/relationships/image" Target="../media/image30.png"/><Relationship Id="rId10" Type="http://schemas.openxmlformats.org/officeDocument/2006/relationships/image" Target="../media/image8.png"/><Relationship Id="rId19" Type="http://schemas.openxmlformats.org/officeDocument/2006/relationships/image" Target="../media/image12.png"/><Relationship Id="rId31" Type="http://schemas.openxmlformats.org/officeDocument/2006/relationships/hyperlink" Target="http://www.youtube.com/user/MisysVideoChanne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Relationship Id="rId22" Type="http://schemas.openxmlformats.org/officeDocument/2006/relationships/image" Target="../media/image15.png"/><Relationship Id="rId27" Type="http://schemas.openxmlformats.org/officeDocument/2006/relationships/hyperlink" Target="https://twitter.com/MisysFS" TargetMode="External"/><Relationship Id="rId30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Intro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cxnSpLocks/>
            <a:endCxn id="7" idx="0"/>
          </p:cNvCxnSpPr>
          <p:nvPr userDrawn="1"/>
        </p:nvCxnSpPr>
        <p:spPr>
          <a:xfrm>
            <a:off x="-325438" y="423863"/>
            <a:ext cx="4035426" cy="1117600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nnect_Innovate_Expand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541463"/>
            <a:ext cx="3429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onnect_Innovate_Expand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4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6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7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41463"/>
            <a:ext cx="21113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8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422400"/>
            <a:ext cx="2270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0275"/>
            <a:ext cx="142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10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1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12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2200275"/>
            <a:ext cx="2968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3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778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4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200275"/>
            <a:ext cx="247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5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00275"/>
            <a:ext cx="184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16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2200275"/>
            <a:ext cx="2714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7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8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9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20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21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22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98496"/>
      </p:ext>
    </p:extLst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1311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3954463"/>
            <a:ext cx="14398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7353300" y="3479800"/>
            <a:ext cx="635000" cy="792163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1"/>
          <p:cNvSpPr>
            <a:spLocks noGrp="1"/>
          </p:cNvSpPr>
          <p:nvPr>
            <p:ph type="title"/>
          </p:nvPr>
        </p:nvSpPr>
        <p:spPr>
          <a:xfrm>
            <a:off x="1995820" y="1348104"/>
            <a:ext cx="5991713" cy="1231106"/>
          </a:xfrm>
          <a:prstGeom prst="rect">
            <a:avLst/>
          </a:prstGeom>
          <a:ln w="12700" cap="rnd" cmpd="sng">
            <a:noFill/>
            <a:prstDash val="sysDot"/>
          </a:ln>
        </p:spPr>
        <p:txBody>
          <a:bodyPr vert="horz" wrap="square" lIns="0" tIns="0" rIns="0" bIns="0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38"/>
          <p:cNvSpPr>
            <a:spLocks noGrp="1"/>
          </p:cNvSpPr>
          <p:nvPr>
            <p:ph sz="quarter" idx="10"/>
          </p:nvPr>
        </p:nvSpPr>
        <p:spPr>
          <a:xfrm>
            <a:off x="3509392" y="2768755"/>
            <a:ext cx="3843338" cy="710552"/>
          </a:xfrm>
          <a:prstGeom prst="rect">
            <a:avLst/>
          </a:prstGeom>
          <a:ln w="12700" cap="rnd" cmpd="sng">
            <a:solidFill>
              <a:schemeClr val="tx1"/>
            </a:solidFill>
            <a:prstDash val="sysDot"/>
          </a:ln>
        </p:spPr>
        <p:txBody>
          <a:bodyPr vert="horz" lIns="108000" tIns="108000" rIns="108000" bIns="108000" anchor="b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830432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5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0"/>
              <a:ext cx="36362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2D8316A-5FB8-4899-8009-4B7B4E1D84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F6A3EC9-7BF0-4392-A448-520C133D8166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719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ex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isys_Logo_strap_90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9999" y="957105"/>
            <a:ext cx="8421193" cy="354289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783138"/>
            <a:ext cx="260350" cy="360362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7242D8A-B57A-4A01-AC91-7AD5D81592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7E079A7-7F5C-447B-9CA9-9B7FE980CFA6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432374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End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-325438" y="447675"/>
            <a:ext cx="4035426" cy="1093788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nect_Innovate_Expand-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1422400"/>
            <a:ext cx="228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1525588"/>
            <a:ext cx="363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3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4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5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6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1525588"/>
            <a:ext cx="3000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7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25588"/>
            <a:ext cx="2238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2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21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2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9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8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09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2200275"/>
            <a:ext cx="144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0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200275"/>
            <a:ext cx="260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1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200275"/>
            <a:ext cx="2587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2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00275"/>
            <a:ext cx="3000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13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8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14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2200275"/>
            <a:ext cx="249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15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200275"/>
            <a:ext cx="1857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Connect_Innovate_Expand-16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0275"/>
            <a:ext cx="273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542925" y="4225925"/>
            <a:ext cx="822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3000" smtClean="0">
                <a:solidFill>
                  <a:srgbClr val="414141"/>
                </a:solidFill>
              </a:rPr>
              <a:t>misys.com</a:t>
            </a:r>
          </a:p>
        </p:txBody>
      </p:sp>
      <p:grpSp>
        <p:nvGrpSpPr>
          <p:cNvPr id="31" name="Group 30"/>
          <p:cNvGrpSpPr>
            <a:grpSpLocks/>
          </p:cNvGrpSpPr>
          <p:nvPr userDrawn="1"/>
        </p:nvGrpSpPr>
        <p:grpSpPr bwMode="auto">
          <a:xfrm>
            <a:off x="3408363" y="4830763"/>
            <a:ext cx="2497137" cy="185737"/>
            <a:chOff x="236428" y="4748590"/>
            <a:chExt cx="2496189" cy="184666"/>
          </a:xfrm>
        </p:grpSpPr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468115" y="4830664"/>
              <a:ext cx="2264502" cy="93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600" smtClean="0">
                  <a:solidFill>
                    <a:srgbClr val="414141"/>
                  </a:solidFill>
                </a:rPr>
                <a:t>Please consider the environment before printing this PowerPoint.</a:t>
              </a:r>
            </a:p>
          </p:txBody>
        </p:sp>
        <p:pic>
          <p:nvPicPr>
            <p:cNvPr id="33" name="Picture 31"/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28" y="4748590"/>
              <a:ext cx="1788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 userDrawn="1"/>
        </p:nvGrpSpPr>
        <p:grpSpPr bwMode="auto">
          <a:xfrm>
            <a:off x="8020050" y="4138613"/>
            <a:ext cx="925513" cy="252412"/>
            <a:chOff x="7935474" y="4139161"/>
            <a:chExt cx="924304" cy="252000"/>
          </a:xfrm>
        </p:grpSpPr>
        <p:pic>
          <p:nvPicPr>
            <p:cNvPr id="35" name="Picture 33" descr="Twitter Social Media_Black90.png">
              <a:hlinkClick r:id="rId27"/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13916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7935474" y="4189878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@</a:t>
              </a:r>
              <a:r>
                <a:rPr lang="en-GB" sz="600" smtClean="0">
                  <a:solidFill>
                    <a:srgbClr val="414141"/>
                  </a:solidFill>
                </a:rPr>
                <a:t>MisysFS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 userDrawn="1"/>
        </p:nvGrpSpPr>
        <p:grpSpPr bwMode="auto">
          <a:xfrm>
            <a:off x="8020050" y="4459288"/>
            <a:ext cx="925513" cy="252412"/>
            <a:chOff x="7935474" y="4459155"/>
            <a:chExt cx="924304" cy="252000"/>
          </a:xfrm>
        </p:grpSpPr>
        <p:pic>
          <p:nvPicPr>
            <p:cNvPr id="38" name="Picture 36" descr="LinkedIn Social Media_Black90.png">
              <a:hlinkClick r:id="rId29"/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45915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7935474" y="4506702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Misys @ LinkedIn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grpSp>
        <p:nvGrpSpPr>
          <p:cNvPr id="40" name="Group 39"/>
          <p:cNvGrpSpPr>
            <a:grpSpLocks/>
          </p:cNvGrpSpPr>
          <p:nvPr userDrawn="1"/>
        </p:nvGrpSpPr>
        <p:grpSpPr bwMode="auto">
          <a:xfrm>
            <a:off x="6600825" y="4778375"/>
            <a:ext cx="2346325" cy="252413"/>
            <a:chOff x="6515294" y="4779149"/>
            <a:chExt cx="2346257" cy="252000"/>
          </a:xfrm>
        </p:grpSpPr>
        <p:pic>
          <p:nvPicPr>
            <p:cNvPr id="41" name="Picture 39" descr="YouTube Social Media_Black90.png">
              <a:hlinkClick r:id="rId31"/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551" y="477914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>
              <a:spLocks noChangeArrowheads="1"/>
            </p:cNvSpPr>
            <p:nvPr userDrawn="1"/>
          </p:nvSpPr>
          <p:spPr bwMode="auto">
            <a:xfrm>
              <a:off x="6515294" y="4821942"/>
              <a:ext cx="2035116" cy="15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GB" sz="600" smtClean="0"/>
                <a:t>MisysVideoChannel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-1" y="3332690"/>
            <a:ext cx="9229725" cy="887600"/>
          </a:xfrm>
          <a:prstGeom prst="rect">
            <a:avLst/>
          </a:prstGeom>
        </p:spPr>
        <p:txBody>
          <a:bodyPr vert="horz"/>
          <a:lstStyle>
            <a:lvl1pPr algn="ctr">
              <a:defRPr sz="1400" baseline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35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9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4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k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A040FFD-4B7B-464F-AF5D-E708597844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215E1B8-D916-4F28-ACEF-4A835673221C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02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480720C-DCA4-47F1-A788-1D0BD5B2E7F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2D87EBF-1626-4A89-A730-760CF33F2F3F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130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>
            <a:cxnSpLocks noChangeShapeType="1"/>
          </p:cNvCxnSpPr>
          <p:nvPr userDrawn="1"/>
        </p:nvCxnSpPr>
        <p:spPr bwMode="auto">
          <a:xfrm>
            <a:off x="357188" y="776288"/>
            <a:ext cx="8421687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Slide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357188" y="447676"/>
            <a:ext cx="7210425" cy="26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0">
                <a:latin typeface="Arial"/>
              </a:defRPr>
            </a:lvl1pPr>
          </a:lstStyle>
          <a:p>
            <a:pPr lvl="0"/>
            <a:r>
              <a:rPr lang="en-US" altLang="ja-JP" dirty="0" smtClean="0"/>
              <a:t>Title</a:t>
            </a:r>
          </a:p>
        </p:txBody>
      </p:sp>
      <p:sp>
        <p:nvSpPr>
          <p:cNvPr id="6" name="BasicText" descr="&lt;tags&gt;&lt;tag n=&quot;Linked&quot; v=&quot;True&quot; /&gt;&lt;/tags&gt;"/>
          <p:cNvSpPr>
            <a:spLocks noGrp="1" noChangeArrowheads="1"/>
          </p:cNvSpPr>
          <p:nvPr>
            <p:ph idx="1"/>
          </p:nvPr>
        </p:nvSpPr>
        <p:spPr bwMode="gray">
          <a:xfrm>
            <a:off x="352425" y="894159"/>
            <a:ext cx="8426450" cy="327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ja-JP" dirty="0" smtClean="0"/>
              <a:t>Subheading</a:t>
            </a:r>
          </a:p>
          <a:p>
            <a:pPr lvl="1"/>
            <a:r>
              <a:rPr lang="en-US" altLang="ja-JP" dirty="0" smtClean="0"/>
              <a:t>Basic text</a:t>
            </a:r>
          </a:p>
          <a:p>
            <a:pPr lvl="2"/>
            <a:r>
              <a:rPr lang="en-US" altLang="ja-JP" dirty="0" smtClean="0"/>
              <a:t>Bullet level one</a:t>
            </a:r>
          </a:p>
          <a:p>
            <a:pPr lvl="3"/>
            <a:r>
              <a:rPr lang="en-US" altLang="ja-JP" dirty="0" smtClean="0"/>
              <a:t>Bullet level two</a:t>
            </a:r>
          </a:p>
          <a:p>
            <a:pPr lvl="4"/>
            <a:r>
              <a:rPr lang="en-US" altLang="ja-JP" dirty="0" smtClean="0"/>
              <a:t>Bullet level three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37375" y="4743450"/>
            <a:ext cx="1755775" cy="2682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287BC78-0317-4F1D-BAF7-55D9C07F621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076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kern="1200">
          <a:solidFill>
            <a:srgbClr val="272727"/>
          </a:solidFill>
          <a:latin typeface="+mj-lt"/>
          <a:ea typeface="MS PGothic" pitchFamily="34" charset="-128"/>
          <a:cs typeface="MS PGothic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5222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5877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39750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719138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89852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396774" y="1415640"/>
            <a:ext cx="3353026" cy="615950"/>
          </a:xfrm>
          <a:noFill/>
          <a:ln w="9525"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numCol="1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dirty="0" err="1" smtClean="0"/>
              <a:t>Cro</a:t>
            </a:r>
            <a:r>
              <a:rPr lang="en-GB" altLang="en-US" dirty="0" smtClean="0"/>
              <a:t>-Fu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4152953" y="3005911"/>
            <a:ext cx="4335462" cy="464331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 err="1" smtClean="0"/>
              <a:t>FusionFabric</a:t>
            </a:r>
            <a:r>
              <a:rPr lang="en-GB" altLang="en-US" b="1" dirty="0" smtClean="0"/>
              <a:t> </a:t>
            </a:r>
            <a:r>
              <a:rPr lang="en-GB" altLang="en-US" b="1" dirty="0" err="1" smtClean="0"/>
              <a:t>CrowdFunding</a:t>
            </a:r>
            <a:r>
              <a:rPr lang="en-GB" altLang="en-US" b="1" dirty="0" smtClean="0"/>
              <a:t> Platform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262" y="4446394"/>
            <a:ext cx="68140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728663">
              <a:tabLst>
                <a:tab pos="4286250" algn="l"/>
              </a:tabLst>
            </a:pPr>
            <a:r>
              <a:rPr lang="en-US" b="1" dirty="0" err="1" smtClean="0">
                <a:latin typeface="Arial" pitchFamily="34" charset="0"/>
                <a:cs typeface="Arial" pitchFamily="34" charset="0"/>
              </a:rPr>
              <a:t>FusionReactor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Project initiated by B. Pulatov &amp; K. El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Mourabet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jjollant\Desktop\FusionRea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684" y="1102302"/>
            <a:ext cx="3095731" cy="14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28180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Takeaways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11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24146" y="1934240"/>
            <a:ext cx="3095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Market is Ripe</a:t>
            </a:r>
            <a:endParaRPr lang="en-US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094" y="2888240"/>
            <a:ext cx="892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Misys is the Perfect Provider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is Essential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2" y="957260"/>
            <a:ext cx="2016254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3411413" y="1039899"/>
            <a:ext cx="2543908" cy="1046809"/>
          </a:xfrm>
          <a:prstGeom prst="wedgeEllipseCallout">
            <a:avLst>
              <a:gd name="adj1" fmla="val -70269"/>
              <a:gd name="adj2" fmla="val 22728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Guys,</a:t>
            </a:r>
          </a:p>
          <a:p>
            <a:pPr algn="ctr"/>
            <a:r>
              <a:rPr lang="en-US" dirty="0" err="1" smtClean="0"/>
              <a:t>Cro</a:t>
            </a:r>
            <a:r>
              <a:rPr lang="en-US" dirty="0" smtClean="0"/>
              <a:t>-Fu is the best project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4" y="957260"/>
            <a:ext cx="3359263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3411413" y="2672861"/>
            <a:ext cx="2543908" cy="1184031"/>
          </a:xfrm>
          <a:prstGeom prst="wedgeEllipseCallout">
            <a:avLst>
              <a:gd name="adj1" fmla="val 81549"/>
              <a:gd name="adj2" fmla="val -103832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Ladies</a:t>
            </a:r>
            <a:r>
              <a:rPr lang="en-US" dirty="0" smtClean="0">
                <a:solidFill>
                  <a:schemeClr val="dk1"/>
                </a:solidFill>
              </a:rPr>
              <a:t>,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Vote </a:t>
            </a:r>
            <a:r>
              <a:rPr lang="en-US" dirty="0">
                <a:solidFill>
                  <a:schemeClr val="dk1"/>
                </a:solidFill>
              </a:rPr>
              <a:t>for </a:t>
            </a:r>
            <a:r>
              <a:rPr lang="en-US" dirty="0" err="1" smtClean="0">
                <a:solidFill>
                  <a:schemeClr val="dk1"/>
                </a:solidFill>
              </a:rPr>
              <a:t>Cro</a:t>
            </a:r>
            <a:r>
              <a:rPr lang="en-US" dirty="0" smtClean="0">
                <a:solidFill>
                  <a:schemeClr val="dk1"/>
                </a:solidFill>
              </a:rPr>
              <a:t>-Fu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0" y="3329354"/>
            <a:ext cx="9229725" cy="10316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b="1" dirty="0" smtClean="0"/>
              <a:t>Frederic Andre, Marie-Lise Hamel, Jean-Cedric </a:t>
            </a:r>
            <a:r>
              <a:rPr lang="en-GB" altLang="en-US" b="1" dirty="0" err="1" smtClean="0"/>
              <a:t>Jollant</a:t>
            </a:r>
            <a:r>
              <a:rPr lang="en-GB" altLang="en-US" b="1" dirty="0" smtClean="0"/>
              <a:t>, Laurent Lhermine</a:t>
            </a:r>
            <a:br>
              <a:rPr lang="en-GB" altLang="en-US" b="1" dirty="0" smtClean="0"/>
            </a:br>
            <a:r>
              <a:rPr lang="en-GB" altLang="en-US" b="1" dirty="0" smtClean="0"/>
              <a:t/>
            </a:r>
            <a:br>
              <a:rPr lang="en-GB" altLang="en-US" b="1" dirty="0" smtClean="0"/>
            </a:br>
            <a:r>
              <a:rPr lang="en-GB" altLang="en-US" b="1" dirty="0" smtClean="0"/>
              <a:t>Consultants</a:t>
            </a:r>
            <a:br>
              <a:rPr lang="en-GB" altLang="en-US" b="1" dirty="0" smtClean="0"/>
            </a:br>
            <a:r>
              <a:rPr lang="en-GB" altLang="en-US" dirty="0" smtClean="0"/>
              <a:t>K. El </a:t>
            </a:r>
            <a:r>
              <a:rPr lang="en-GB" altLang="en-US" dirty="0" err="1" smtClean="0"/>
              <a:t>Mourabet</a:t>
            </a:r>
            <a:r>
              <a:rPr lang="en-GB" altLang="en-US" dirty="0" smtClean="0"/>
              <a:t>, R. Gilles, Y. </a:t>
            </a:r>
            <a:r>
              <a:rPr lang="en-GB" altLang="en-US" dirty="0" err="1" smtClean="0"/>
              <a:t>Maman</a:t>
            </a:r>
            <a:r>
              <a:rPr lang="en-GB" altLang="en-US" dirty="0"/>
              <a:t>, </a:t>
            </a:r>
            <a:r>
              <a:rPr lang="en-GB" altLang="en-US" dirty="0" smtClean="0"/>
              <a:t>H. </a:t>
            </a:r>
            <a:r>
              <a:rPr lang="en-GB" altLang="en-US" dirty="0"/>
              <a:t>Pereira, </a:t>
            </a:r>
            <a:r>
              <a:rPr lang="en-GB" altLang="en-US" dirty="0" smtClean="0"/>
              <a:t>B. Pulatov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495019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Recommendation system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Known users (</a:t>
            </a:r>
            <a:r>
              <a:rPr lang="en-US" altLang="en-US" sz="1600" dirty="0">
                <a:cs typeface="Arial" pitchFamily="34" charset="0"/>
              </a:rPr>
              <a:t>N</a:t>
            </a:r>
            <a:r>
              <a:rPr lang="en-US" altLang="en-US" sz="1600" dirty="0" smtClean="0">
                <a:cs typeface="Arial" pitchFamily="34" charset="0"/>
              </a:rPr>
              <a:t>etflix Rating like system)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Based on contributions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endParaRPr lang="en-US" altLang="en-US" sz="1600" dirty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Similarity metrics :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Pearson correlation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distance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15" y="1030583"/>
            <a:ext cx="4343400" cy="192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33" y="3313113"/>
            <a:ext cx="25908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7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4" y="1041400"/>
            <a:ext cx="466883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User clustering :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Based on expenses data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K-Mean clustering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endParaRPr lang="en-US" altLang="en-US" sz="1600" dirty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Methods based on n dimension vectors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distance, squared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Manhattan distance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Cosine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91" y="929036"/>
            <a:ext cx="2988253" cy="24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3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16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360364" y="1041400"/>
            <a:ext cx="30296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/ </a:t>
            </a:r>
            <a:r>
              <a:rPr lang="en-US" altLang="en-US" sz="1600" dirty="0">
                <a:cs typeface="Arial" pitchFamily="34" charset="0"/>
              </a:rPr>
              <a:t>M</a:t>
            </a:r>
            <a:r>
              <a:rPr lang="en-US" altLang="en-US" sz="1600" dirty="0" smtClean="0">
                <a:cs typeface="Arial" pitchFamily="34" charset="0"/>
              </a:rPr>
              <a:t>anhattan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564424"/>
            <a:ext cx="3190875" cy="2438400"/>
          </a:xfrm>
          <a:prstGeom prst="rect">
            <a:avLst/>
          </a:prstGeom>
        </p:spPr>
      </p:pic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4694471" y="1048837"/>
            <a:ext cx="3029607" cy="3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Cosine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32" y="1503092"/>
            <a:ext cx="3138976" cy="24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8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mtClean="0">
                <a:cs typeface="Arial" pitchFamily="34" charset="0"/>
              </a:rPr>
              <a:t>What is CrowdFunding?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DA8361D-B7EB-4331-8042-C7313266BA1C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5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F09C19AB-E193-461C-A9A8-520C34C24600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2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6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CFPs are Online Marketplaces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Disruptive to Lending Business</a:t>
            </a:r>
            <a:endParaRPr lang="en-US" altLang="en-US" dirty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$34bn in yearly transactions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Expected $1tn by 2020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206631"/>
            <a:ext cx="3696846" cy="320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73000"/>
            </a:schemeClr>
          </a:solidFill>
          <a:ln w="158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01600" y="1872396"/>
            <a:ext cx="93599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$1,000,000,000,000</a:t>
            </a:r>
            <a:endParaRPr lang="en-US" sz="8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build="p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Misys and Fusion Crowdfunding?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9759660"/>
              </p:ext>
            </p:extLst>
          </p:nvPr>
        </p:nvGraphicFramePr>
        <p:xfrm>
          <a:off x="987082" y="792163"/>
          <a:ext cx="361189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09" y="2108332"/>
            <a:ext cx="1054642" cy="105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14" y="3084679"/>
            <a:ext cx="13049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56" y="2111673"/>
            <a:ext cx="1902445" cy="97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23" y="1090271"/>
            <a:ext cx="1240509" cy="10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8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cs typeface="Arial" pitchFamily="34" charset="0"/>
              </a:rPr>
              <a:t>Hackathon Challenges</a:t>
            </a:r>
          </a:p>
        </p:txBody>
      </p:sp>
      <p:sp>
        <p:nvSpPr>
          <p:cNvPr id="1229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2293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E65783E-0DC9-470D-A396-56258DE0EB59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4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95B855E-3E87-4951-8150-CE8E6A71C56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5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495019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Integration with Bank Systems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Website  &amp; Rest Services,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Data Publication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Fusion Business Insight</a:t>
            </a:r>
            <a:r>
              <a:rPr lang="en-US" altLang="en-US" sz="1600" dirty="0" smtClean="0">
                <a:cs typeface="Arial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Scalability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Global Retail Base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sz="1600" dirty="0" smtClean="0">
                <a:cs typeface="Arial" pitchFamily="34" charset="0"/>
              </a:rPr>
              <a:t>24/7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Multi node FF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Artificial Intelligence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Optimized Projects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49944" y="1180644"/>
            <a:ext cx="2380016" cy="2630000"/>
            <a:chOff x="5504226" y="1083115"/>
            <a:chExt cx="2380016" cy="26300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226" y="1903043"/>
              <a:ext cx="979461" cy="979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952" y="1914768"/>
              <a:ext cx="944290" cy="944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684" y="1083115"/>
              <a:ext cx="944290" cy="944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829" y="2775383"/>
              <a:ext cx="944290" cy="937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6324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3755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3" y="877311"/>
            <a:ext cx="3110576" cy="397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4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7" name="Picture 2" descr="C:\Users\jjollant\Desktop\Screenshot from 2015-09-28 08%3A31%3A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984040"/>
            <a:ext cx="2941963" cy="38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3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36866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1226711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3213473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acketpushers.net/wp-content/uploads/2015/03/icon_loadbalanc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32" y="2405977"/>
            <a:ext cx="963024" cy="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26" idx="0"/>
            <a:endCxn id="36866" idx="1"/>
          </p:cNvCxnSpPr>
          <p:nvPr/>
        </p:nvCxnSpPr>
        <p:spPr>
          <a:xfrm rot="5400000" flipH="1" flipV="1">
            <a:off x="5592820" y="1511481"/>
            <a:ext cx="497220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1026" idx="2"/>
            <a:endCxn id="8" idx="1"/>
          </p:cNvCxnSpPr>
          <p:nvPr/>
        </p:nvCxnSpPr>
        <p:spPr>
          <a:xfrm rot="16200000" flipH="1">
            <a:off x="5578171" y="2986373"/>
            <a:ext cx="526518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26" idx="1"/>
          </p:cNvCxnSpPr>
          <p:nvPr/>
        </p:nvCxnSpPr>
        <p:spPr>
          <a:xfrm flipV="1">
            <a:off x="3661621" y="2887489"/>
            <a:ext cx="1052411" cy="2"/>
          </a:xfrm>
          <a:prstGeom prst="straightConnector1">
            <a:avLst/>
          </a:prstGeom>
          <a:ln w="38100" cap="rnd" cmpd="sng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6" y="1777012"/>
            <a:ext cx="3047225" cy="222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51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9243" y="2986144"/>
            <a:ext cx="2570312" cy="1809863"/>
            <a:chOff x="498381" y="2008084"/>
            <a:chExt cx="2570312" cy="180986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82" y="2008084"/>
              <a:ext cx="2570311" cy="1535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8381" y="3602503"/>
              <a:ext cx="257031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10k users / 1 node : 45-4-41-9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9243" y="967525"/>
            <a:ext cx="2579448" cy="1837768"/>
            <a:chOff x="4306493" y="938151"/>
            <a:chExt cx="2579448" cy="183776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494" y="938151"/>
              <a:ext cx="2579447" cy="1538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06493" y="2560475"/>
              <a:ext cx="257944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1k users / 1 node : 98-1-1-0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3081" y="967524"/>
            <a:ext cx="5848857" cy="3991338"/>
            <a:chOff x="3213081" y="967524"/>
            <a:chExt cx="5700403" cy="37667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081" y="967524"/>
              <a:ext cx="5700403" cy="3400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213081" y="4426539"/>
              <a:ext cx="570040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10k users / 2 nodes : 40-4-56-0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1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sys PPT 2014">
  <a:themeElements>
    <a:clrScheme name="Misys 2014">
      <a:dk1>
        <a:srgbClr val="414141"/>
      </a:dk1>
      <a:lt1>
        <a:sysClr val="window" lastClr="FFFFFF"/>
      </a:lt1>
      <a:dk2>
        <a:srgbClr val="2AB5B2"/>
      </a:dk2>
      <a:lt2>
        <a:srgbClr val="FFFFFF"/>
      </a:lt2>
      <a:accent1>
        <a:srgbClr val="2ABBB2"/>
      </a:accent1>
      <a:accent2>
        <a:srgbClr val="8CC370"/>
      </a:accent2>
      <a:accent3>
        <a:srgbClr val="E94952"/>
      </a:accent3>
      <a:accent4>
        <a:srgbClr val="F69257"/>
      </a:accent4>
      <a:accent5>
        <a:srgbClr val="988DC3"/>
      </a:accent5>
      <a:accent6>
        <a:srgbClr val="5988C6"/>
      </a:accent6>
      <a:hlink>
        <a:srgbClr val="6B5DA5"/>
      </a:hlink>
      <a:folHlink>
        <a:srgbClr val="EF85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dk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 cap="rnd" cmpd="sng">
          <a:solidFill>
            <a:schemeClr val="tx1"/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defTabSz="728663">
          <a:tabLst>
            <a:tab pos="4286250" algn="l"/>
          </a:tabLst>
          <a:defRPr sz="14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E9FF1D653E04FAE62F0B9FAA426FB" ma:contentTypeVersion="6" ma:contentTypeDescription="Create a new document." ma:contentTypeScope="" ma:versionID="ff7d7275cb924f0518abfd885543de0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b9ea75606e411e3cfe2391bc242c5c3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CB9DD73-C830-438F-B26F-A98893053D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A07A30-B3E6-4EB3-AC12-E10D16353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8ECBFA1-A6A2-4850-85F2-755F0D3E84E4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01C5C466-490A-4E33-AFAE-ED0A4D30F68F}">
  <ds:schemaRefs>
    <ds:schemaRef ds:uri="http://schemas.microsoft.com/office/2006/documentManagement/types"/>
    <ds:schemaRef ds:uri="http://purl.org/dc/dcmitype/"/>
    <ds:schemaRef ds:uri="http://schemas.microsoft.com/sharepoint/v3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6207</TotalTime>
  <Words>966</Words>
  <Application>Microsoft Office PowerPoint</Application>
  <PresentationFormat>On-screen Show (16:9)</PresentationFormat>
  <Paragraphs>166</Paragraphs>
  <Slides>16</Slides>
  <Notes>16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Misys PPT 2014</vt:lpstr>
      <vt:lpstr>Cro-Fu</vt:lpstr>
      <vt:lpstr>What is CrowdFunding?</vt:lpstr>
      <vt:lpstr>Why Misys and Fusion Crowdfunding?</vt:lpstr>
      <vt:lpstr>Hackathon Challenges</vt:lpstr>
      <vt:lpstr>Demo</vt:lpstr>
      <vt:lpstr>Websites Integration</vt:lpstr>
      <vt:lpstr>Custom Recommendation</vt:lpstr>
      <vt:lpstr>Demo Architecture</vt:lpstr>
      <vt:lpstr>Scalability</vt:lpstr>
      <vt:lpstr>Conclusion</vt:lpstr>
      <vt:lpstr>Takeaways</vt:lpstr>
      <vt:lpstr>Marketing is Essential</vt:lpstr>
      <vt:lpstr>Frederic Andre, Marie-Lise Hamel, Jean-Cedric Jollant, Laurent Lhermine  Consultants K. El Mourabet, R. Gilles, Y. Maman, H. Pereira, B. Pulatov </vt:lpstr>
      <vt:lpstr>Machine Learning</vt:lpstr>
      <vt:lpstr>Machine Learning</vt:lpstr>
      <vt:lpstr>Machine Learning</vt:lpstr>
    </vt:vector>
  </TitlesOfParts>
  <Company>Misys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Misys</dc:title>
  <dc:creator>Misys</dc:creator>
  <cp:lastModifiedBy>Hamel, Marie-Lise</cp:lastModifiedBy>
  <cp:revision>445</cp:revision>
  <cp:lastPrinted>2015-10-02T06:53:08Z</cp:lastPrinted>
  <dcterms:created xsi:type="dcterms:W3CDTF">2014-04-10T10:24:42Z</dcterms:created>
  <dcterms:modified xsi:type="dcterms:W3CDTF">2015-10-02T08:19:18Z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